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4"/>
  </p:notesMasterIdLst>
  <p:sldIdLst>
    <p:sldId id="256" r:id="rId3"/>
    <p:sldId id="257" r:id="rId4"/>
    <p:sldId id="261" r:id="rId5"/>
    <p:sldId id="262" r:id="rId6"/>
    <p:sldId id="258" r:id="rId7"/>
    <p:sldId id="259" r:id="rId8"/>
    <p:sldId id="260" r:id="rId9"/>
    <p:sldId id="265" r:id="rId10"/>
    <p:sldId id="277" r:id="rId11"/>
    <p:sldId id="267" r:id="rId12"/>
    <p:sldId id="276" r:id="rId13"/>
    <p:sldId id="263" r:id="rId14"/>
    <p:sldId id="278" r:id="rId15"/>
    <p:sldId id="264" r:id="rId16"/>
    <p:sldId id="266" r:id="rId17"/>
    <p:sldId id="268" r:id="rId18"/>
    <p:sldId id="274" r:id="rId19"/>
    <p:sldId id="270" r:id="rId20"/>
    <p:sldId id="269" r:id="rId21"/>
    <p:sldId id="271" r:id="rId22"/>
    <p:sldId id="273" r:id="rId2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Playfair Display" panose="00000500000000000000" pitchFamily="2" charset="0"/>
      <p:regular r:id="rId29"/>
      <p:bold r:id="rId30"/>
      <p:italic r:id="rId31"/>
      <p:boldItalic r:id="rId32"/>
    </p:embeddedFont>
    <p:embeddedFont>
      <p:font typeface="Playfair Display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11A"/>
    <a:srgbClr val="FCFAFC"/>
    <a:srgbClr val="000000"/>
    <a:srgbClr val="01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57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8455c863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e8455c863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917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92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8455c863a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e8455c863a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8455c863a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e8455c863a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455c863a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e8455c863a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178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8455c863a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e8455c863a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8455c863a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e8455c863a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8455c863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e8455c863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8455c863a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e8455c863a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8455c863a_2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1e8455c863a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8455c863a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e8455c863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8455c863a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e8455c863a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8455c863a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e8455c863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8455c863a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e8455c863a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8455c863a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e8455c863a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8455c863a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e8455c863a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86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802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635250" y="3456784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5912112" y="-2834891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608074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212525" y="4142717"/>
            <a:ext cx="4572000" cy="3362325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722250" y="4142725"/>
            <a:ext cx="3860038" cy="257175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052500" y="445025"/>
            <a:ext cx="30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7252120" y="0"/>
            <a:ext cx="3885630" cy="51435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0" y="0"/>
            <a:ext cx="2005671" cy="51435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810693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92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2852800" y="-2204137"/>
            <a:ext cx="2086695" cy="3186187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4310705" y="3798575"/>
            <a:ext cx="2086695" cy="41148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10999" y="24690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-1363975" y="-48104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2534725"/>
            <a:ext cx="9144000" cy="3271838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29.jp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5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3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>
            <a:off x="0" y="2499427"/>
            <a:ext cx="9143998" cy="2644080"/>
            <a:chOff x="0" y="-38100"/>
            <a:chExt cx="4816592" cy="1392767"/>
          </a:xfrm>
        </p:grpSpPr>
        <p:sp>
          <p:nvSpPr>
            <p:cNvPr id="138" name="Google Shape;138;p2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C3B17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3"/>
          <p:cNvSpPr txBox="1"/>
          <p:nvPr/>
        </p:nvSpPr>
        <p:spPr>
          <a:xfrm>
            <a:off x="122026" y="2543087"/>
            <a:ext cx="9059697" cy="228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Agrochip.</a:t>
            </a:r>
            <a:r>
              <a:rPr lang="en" sz="10600" b="0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700" dirty="0"/>
          </a:p>
        </p:txBody>
      </p:sp>
      <p:sp>
        <p:nvSpPr>
          <p:cNvPr id="141" name="Google Shape;141;p23"/>
          <p:cNvSpPr txBox="1"/>
          <p:nvPr/>
        </p:nvSpPr>
        <p:spPr>
          <a:xfrm>
            <a:off x="6475749" y="4297225"/>
            <a:ext cx="19818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7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131820" y="668704"/>
            <a:ext cx="2796540" cy="27679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34" y="358808"/>
            <a:ext cx="332613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18943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3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7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8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9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"/>
            <a:ext cx="9144000" cy="5130105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9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1" y="447675"/>
            <a:ext cx="2143849" cy="368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421939"/>
            <a:ext cx="2086699" cy="3191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0"/>
          <p:cNvCxnSpPr/>
          <p:nvPr/>
        </p:nvCxnSpPr>
        <p:spPr>
          <a:xfrm>
            <a:off x="4572000" y="1442963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2" name="Google Shape;212;p30"/>
          <p:cNvGrpSpPr/>
          <p:nvPr/>
        </p:nvGrpSpPr>
        <p:grpSpPr>
          <a:xfrm>
            <a:off x="4419600" y="1371600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0"/>
          <p:cNvGrpSpPr/>
          <p:nvPr/>
        </p:nvGrpSpPr>
        <p:grpSpPr>
          <a:xfrm>
            <a:off x="4419600" y="2635346"/>
            <a:ext cx="304800" cy="304800"/>
            <a:chOff x="0" y="0"/>
            <a:chExt cx="812800" cy="812800"/>
          </a:xfrm>
        </p:grpSpPr>
        <p:sp>
          <p:nvSpPr>
            <p:cNvPr id="216" name="Google Shape;21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0"/>
          <p:cNvGrpSpPr/>
          <p:nvPr/>
        </p:nvGrpSpPr>
        <p:grpSpPr>
          <a:xfrm>
            <a:off x="4419600" y="3899091"/>
            <a:ext cx="304800" cy="304800"/>
            <a:chOff x="0" y="0"/>
            <a:chExt cx="812800" cy="812800"/>
          </a:xfrm>
        </p:grpSpPr>
        <p:sp>
          <p:nvSpPr>
            <p:cNvPr id="219" name="Google Shape;21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0"/>
          <p:cNvSpPr txBox="1"/>
          <p:nvPr/>
        </p:nvSpPr>
        <p:spPr>
          <a:xfrm>
            <a:off x="514350" y="44767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Ce que nous proposons</a:t>
            </a:r>
            <a:endParaRPr sz="700" dirty="0"/>
          </a:p>
        </p:txBody>
      </p:sp>
      <p:grpSp>
        <p:nvGrpSpPr>
          <p:cNvPr id="222" name="Google Shape;222;p30"/>
          <p:cNvGrpSpPr/>
          <p:nvPr/>
        </p:nvGrpSpPr>
        <p:grpSpPr>
          <a:xfrm>
            <a:off x="4929188" y="1421532"/>
            <a:ext cx="1682438" cy="933048"/>
            <a:chOff x="0" y="-57150"/>
            <a:chExt cx="4486500" cy="1961961"/>
          </a:xfrm>
        </p:grpSpPr>
        <p:sp>
          <p:nvSpPr>
            <p:cNvPr id="223" name="Google Shape;223;p30"/>
            <p:cNvSpPr txBox="1"/>
            <p:nvPr/>
          </p:nvSpPr>
          <p:spPr>
            <a:xfrm>
              <a:off x="0" y="-57150"/>
              <a:ext cx="4486500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Respect de</a:t>
              </a: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l’animal</a:t>
              </a:r>
              <a:endParaRPr sz="700" i="1" dirty="0"/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Taille minimale, matériaux spécifiques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700" dirty="0"/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4929188" y="3877659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Gestion des données.</a:t>
              </a:r>
              <a:endParaRPr sz="700" dirty="0"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2530978" y="2649596"/>
            <a:ext cx="1682513" cy="735735"/>
            <a:chOff x="0" y="-57150"/>
            <a:chExt cx="4486700" cy="1961961"/>
          </a:xfrm>
        </p:grpSpPr>
        <p:sp>
          <p:nvSpPr>
            <p:cNvPr id="229" name="Google Shape;229;p30"/>
            <p:cNvSpPr txBox="1"/>
            <p:nvPr/>
          </p:nvSpPr>
          <p:spPr>
            <a:xfrm>
              <a:off x="0" y="-57150"/>
              <a:ext cx="4486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Pratique durable</a:t>
              </a:r>
              <a:endParaRPr sz="700" i="1" dirty="0"/>
            </a:p>
          </p:txBody>
        </p:sp>
        <p:sp>
          <p:nvSpPr>
            <p:cNvPr id="230" name="Google Shape;230;p30"/>
            <p:cNvSpPr txBox="1"/>
            <p:nvPr/>
          </p:nvSpPr>
          <p:spPr>
            <a:xfrm>
              <a:off x="78740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Conformes aux normes. </a:t>
              </a:r>
              <a:endParaRPr sz="700" dirty="0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0"/>
          <p:cNvCxnSpPr/>
          <p:nvPr/>
        </p:nvCxnSpPr>
        <p:spPr>
          <a:xfrm>
            <a:off x="4572000" y="-1229942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30"/>
          <p:cNvSpPr txBox="1"/>
          <p:nvPr/>
        </p:nvSpPr>
        <p:spPr>
          <a:xfrm>
            <a:off x="467316" y="25530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Données live</a:t>
            </a:r>
            <a:endParaRPr sz="700" dirty="0"/>
          </a:p>
        </p:txBody>
      </p:sp>
      <p:grpSp>
        <p:nvGrpSpPr>
          <p:cNvPr id="225" name="Google Shape;225;p30"/>
          <p:cNvGrpSpPr/>
          <p:nvPr/>
        </p:nvGrpSpPr>
        <p:grpSpPr>
          <a:xfrm>
            <a:off x="4929188" y="725157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Détection de problèmes.</a:t>
              </a:r>
              <a:endParaRPr sz="700" dirty="0"/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  <p:cxnSp>
        <p:nvCxnSpPr>
          <p:cNvPr id="2" name="Google Shape;211;p30">
            <a:extLst>
              <a:ext uri="{FF2B5EF4-FFF2-40B4-BE49-F238E27FC236}">
                <a16:creationId xmlns:a16="http://schemas.microsoft.com/office/drawing/2014/main" id="{8F32723B-4241-67BD-A0C6-94AF09371D3E}"/>
              </a:ext>
            </a:extLst>
          </p:cNvPr>
          <p:cNvCxnSpPr/>
          <p:nvPr/>
        </p:nvCxnSpPr>
        <p:spPr>
          <a:xfrm>
            <a:off x="4572000" y="1442963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" name="Google Shape;215;p30">
            <a:extLst>
              <a:ext uri="{FF2B5EF4-FFF2-40B4-BE49-F238E27FC236}">
                <a16:creationId xmlns:a16="http://schemas.microsoft.com/office/drawing/2014/main" id="{7D1FDEFE-5D1F-8250-0D40-283299AE3982}"/>
              </a:ext>
            </a:extLst>
          </p:cNvPr>
          <p:cNvGrpSpPr/>
          <p:nvPr/>
        </p:nvGrpSpPr>
        <p:grpSpPr>
          <a:xfrm>
            <a:off x="4406078" y="2417352"/>
            <a:ext cx="304800" cy="304800"/>
            <a:chOff x="0" y="0"/>
            <a:chExt cx="812800" cy="812800"/>
          </a:xfrm>
        </p:grpSpPr>
        <p:sp>
          <p:nvSpPr>
            <p:cNvPr id="4" name="Google Shape;216;p30">
              <a:extLst>
                <a:ext uri="{FF2B5EF4-FFF2-40B4-BE49-F238E27FC236}">
                  <a16:creationId xmlns:a16="http://schemas.microsoft.com/office/drawing/2014/main" id="{2C47698B-920E-F4BE-7F78-6693242F0E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7;p30">
              <a:extLst>
                <a:ext uri="{FF2B5EF4-FFF2-40B4-BE49-F238E27FC236}">
                  <a16:creationId xmlns:a16="http://schemas.microsoft.com/office/drawing/2014/main" id="{3A10B89F-B293-322A-887D-A8D8EFAB69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8;p30">
            <a:extLst>
              <a:ext uri="{FF2B5EF4-FFF2-40B4-BE49-F238E27FC236}">
                <a16:creationId xmlns:a16="http://schemas.microsoft.com/office/drawing/2014/main" id="{2E0BF473-7FC3-ED42-C0E8-3EA7AE7F3BA7}"/>
              </a:ext>
            </a:extLst>
          </p:cNvPr>
          <p:cNvGrpSpPr/>
          <p:nvPr/>
        </p:nvGrpSpPr>
        <p:grpSpPr>
          <a:xfrm>
            <a:off x="4419600" y="3899091"/>
            <a:ext cx="304800" cy="304800"/>
            <a:chOff x="0" y="0"/>
            <a:chExt cx="812800" cy="812800"/>
          </a:xfrm>
        </p:grpSpPr>
        <p:sp>
          <p:nvSpPr>
            <p:cNvPr id="7" name="Google Shape;219;p30">
              <a:extLst>
                <a:ext uri="{FF2B5EF4-FFF2-40B4-BE49-F238E27FC236}">
                  <a16:creationId xmlns:a16="http://schemas.microsoft.com/office/drawing/2014/main" id="{BBCBBFEA-EF53-BB75-D789-455A0232C1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0;p30">
              <a:extLst>
                <a:ext uri="{FF2B5EF4-FFF2-40B4-BE49-F238E27FC236}">
                  <a16:creationId xmlns:a16="http://schemas.microsoft.com/office/drawing/2014/main" id="{FDD945E9-2F2A-9CC1-E92D-AAA4E4A9879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225;p30">
            <a:extLst>
              <a:ext uri="{FF2B5EF4-FFF2-40B4-BE49-F238E27FC236}">
                <a16:creationId xmlns:a16="http://schemas.microsoft.com/office/drawing/2014/main" id="{429680E2-E667-F04F-91C6-E93AEDC9C355}"/>
              </a:ext>
            </a:extLst>
          </p:cNvPr>
          <p:cNvGrpSpPr/>
          <p:nvPr/>
        </p:nvGrpSpPr>
        <p:grpSpPr>
          <a:xfrm>
            <a:off x="4929187" y="3877659"/>
            <a:ext cx="1838757" cy="781118"/>
            <a:chOff x="0" y="-57150"/>
            <a:chExt cx="4486500" cy="1961961"/>
          </a:xfrm>
        </p:grpSpPr>
        <p:sp>
          <p:nvSpPr>
            <p:cNvPr id="10" name="Google Shape;226;p30">
              <a:extLst>
                <a:ext uri="{FF2B5EF4-FFF2-40B4-BE49-F238E27FC236}">
                  <a16:creationId xmlns:a16="http://schemas.microsoft.com/office/drawing/2014/main" id="{651783EF-8DA9-F975-91C5-AAAEA1222861}"/>
                </a:ext>
              </a:extLst>
            </p:cNvPr>
            <p:cNvSpPr txBox="1"/>
            <p:nvPr/>
          </p:nvSpPr>
          <p:spPr>
            <a:xfrm>
              <a:off x="0" y="-57150"/>
              <a:ext cx="4486500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Gain de rendement</a:t>
              </a:r>
              <a:endParaRPr sz="700" i="1" dirty="0"/>
            </a:p>
          </p:txBody>
        </p:sp>
        <p:sp>
          <p:nvSpPr>
            <p:cNvPr id="11" name="Google Shape;227;p30">
              <a:extLst>
                <a:ext uri="{FF2B5EF4-FFF2-40B4-BE49-F238E27FC236}">
                  <a16:creationId xmlns:a16="http://schemas.microsoft.com/office/drawing/2014/main" id="{A45A7107-D8C3-EB02-011B-B029C8310F9B}"/>
                </a:ext>
              </a:extLst>
            </p:cNvPr>
            <p:cNvSpPr txBox="1"/>
            <p:nvPr/>
          </p:nvSpPr>
          <p:spPr>
            <a:xfrm>
              <a:off x="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Alerte en cas de problème.</a:t>
              </a:r>
              <a:endParaRPr sz="700" dirty="0"/>
            </a:p>
          </p:txBody>
        </p:sp>
      </p:grpSp>
      <p:grpSp>
        <p:nvGrpSpPr>
          <p:cNvPr id="12" name="Google Shape;228;p30">
            <a:extLst>
              <a:ext uri="{FF2B5EF4-FFF2-40B4-BE49-F238E27FC236}">
                <a16:creationId xmlns:a16="http://schemas.microsoft.com/office/drawing/2014/main" id="{1131AF72-CF51-EEF3-CD66-44F96C19E2F4}"/>
              </a:ext>
            </a:extLst>
          </p:cNvPr>
          <p:cNvGrpSpPr/>
          <p:nvPr/>
        </p:nvGrpSpPr>
        <p:grpSpPr>
          <a:xfrm>
            <a:off x="2550494" y="2431640"/>
            <a:ext cx="1682513" cy="735735"/>
            <a:chOff x="0" y="-57150"/>
            <a:chExt cx="4486700" cy="1961961"/>
          </a:xfrm>
        </p:grpSpPr>
        <p:sp>
          <p:nvSpPr>
            <p:cNvPr id="13" name="Google Shape;229;p30">
              <a:extLst>
                <a:ext uri="{FF2B5EF4-FFF2-40B4-BE49-F238E27FC236}">
                  <a16:creationId xmlns:a16="http://schemas.microsoft.com/office/drawing/2014/main" id="{8765CE79-4CCE-62DC-A563-2EFE6E69CE5D}"/>
                </a:ext>
              </a:extLst>
            </p:cNvPr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Rester connecté</a:t>
              </a:r>
              <a:endParaRPr sz="700" i="1" dirty="0"/>
            </a:p>
          </p:txBody>
        </p:sp>
        <p:sp>
          <p:nvSpPr>
            <p:cNvPr id="14" name="Google Shape;230;p30">
              <a:extLst>
                <a:ext uri="{FF2B5EF4-FFF2-40B4-BE49-F238E27FC236}">
                  <a16:creationId xmlns:a16="http://schemas.microsoft.com/office/drawing/2014/main" id="{93AB88BC-5DD6-A3A3-8FBC-15BD2E8D98C0}"/>
                </a:ext>
              </a:extLst>
            </p:cNvPr>
            <p:cNvSpPr txBox="1"/>
            <p:nvPr/>
          </p:nvSpPr>
          <p:spPr>
            <a:xfrm>
              <a:off x="78740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Voir la position des animaux en temps réel. </a:t>
              </a:r>
              <a:endParaRPr sz="700" dirty="0"/>
            </a:p>
          </p:txBody>
        </p:sp>
      </p:grpSp>
      <p:grpSp>
        <p:nvGrpSpPr>
          <p:cNvPr id="212" name="Google Shape;212;p30"/>
          <p:cNvGrpSpPr/>
          <p:nvPr/>
        </p:nvGrpSpPr>
        <p:grpSpPr>
          <a:xfrm>
            <a:off x="4419600" y="718997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Google Shape;269;p33">
            <a:extLst>
              <a:ext uri="{FF2B5EF4-FFF2-40B4-BE49-F238E27FC236}">
                <a16:creationId xmlns:a16="http://schemas.microsoft.com/office/drawing/2014/main" id="{31862CC2-C960-B8B3-2F37-3B59B986D7B7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" y="1236309"/>
            <a:ext cx="2670830" cy="324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Deux loups sauvages marchant sur une route enneigée">
            <a:extLst>
              <a:ext uri="{FF2B5EF4-FFF2-40B4-BE49-F238E27FC236}">
                <a16:creationId xmlns:a16="http://schemas.microsoft.com/office/drawing/2014/main" id="{FA03950C-EE2A-9FBB-4168-10EE6BEE9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274" y="1504129"/>
            <a:ext cx="3465408" cy="23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5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05" y="0"/>
            <a:ext cx="4918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514350" y="447675"/>
            <a:ext cx="2924175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Services</a:t>
            </a:r>
            <a:endParaRPr sz="700" dirty="0"/>
          </a:p>
        </p:txBody>
      </p:sp>
      <p:sp>
        <p:nvSpPr>
          <p:cNvPr id="238" name="Google Shape;238;p31"/>
          <p:cNvSpPr txBox="1"/>
          <p:nvPr/>
        </p:nvSpPr>
        <p:spPr>
          <a:xfrm>
            <a:off x="2076450" y="1889318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Connaître l’état de santé de ces animaux.</a:t>
            </a:r>
            <a:endParaRPr sz="700" i="1" dirty="0"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1600200" y="1879793"/>
            <a:ext cx="304800" cy="304800"/>
            <a:chOff x="0" y="0"/>
            <a:chExt cx="812800" cy="812800"/>
          </a:xfrm>
        </p:grpSpPr>
        <p:sp>
          <p:nvSpPr>
            <p:cNvPr id="241" name="Google Shape;24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31"/>
          <p:cNvSpPr txBox="1"/>
          <p:nvPr/>
        </p:nvSpPr>
        <p:spPr>
          <a:xfrm>
            <a:off x="2076450" y="2886020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Stocker ces données pour les réutiliser.</a:t>
            </a:r>
            <a:endParaRPr sz="700" i="1" dirty="0"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600200" y="2876495"/>
            <a:ext cx="304800" cy="304800"/>
            <a:chOff x="0" y="0"/>
            <a:chExt cx="812800" cy="812800"/>
          </a:xfrm>
        </p:grpSpPr>
        <p:sp>
          <p:nvSpPr>
            <p:cNvPr id="246" name="Google Shape;246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31"/>
          <p:cNvSpPr txBox="1"/>
          <p:nvPr/>
        </p:nvSpPr>
        <p:spPr>
          <a:xfrm>
            <a:off x="2076450" y="3882723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Être alerté au moindre problème.</a:t>
            </a:r>
            <a:endParaRPr sz="700" i="1" dirty="0"/>
          </a:p>
        </p:txBody>
      </p:sp>
      <p:grpSp>
        <p:nvGrpSpPr>
          <p:cNvPr id="250" name="Google Shape;250;p31"/>
          <p:cNvGrpSpPr/>
          <p:nvPr/>
        </p:nvGrpSpPr>
        <p:grpSpPr>
          <a:xfrm>
            <a:off x="1600200" y="3873198"/>
            <a:ext cx="304800" cy="304800"/>
            <a:chOff x="0" y="0"/>
            <a:chExt cx="812800" cy="812800"/>
          </a:xfrm>
        </p:grpSpPr>
        <p:sp>
          <p:nvSpPr>
            <p:cNvPr id="251" name="Google Shape;25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475" y="1274051"/>
            <a:ext cx="3416550" cy="18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750" y="3305708"/>
            <a:ext cx="3416550" cy="183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25" y="-69272"/>
            <a:ext cx="4241933" cy="521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441960" y="279989"/>
            <a:ext cx="513588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éleveurs de demain</a:t>
            </a:r>
            <a:endParaRPr sz="700" dirty="0"/>
          </a:p>
        </p:txBody>
      </p:sp>
      <p:sp>
        <p:nvSpPr>
          <p:cNvPr id="271" name="Google Shape;271;p33"/>
          <p:cNvSpPr txBox="1"/>
          <p:nvPr/>
        </p:nvSpPr>
        <p:spPr>
          <a:xfrm>
            <a:off x="6134136" y="2243138"/>
            <a:ext cx="22315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75" y="1274038"/>
            <a:ext cx="2443550" cy="386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963" y="0"/>
            <a:ext cx="3885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pratiques</a:t>
            </a:r>
            <a:endParaRPr sz="700" dirty="0"/>
          </a:p>
        </p:txBody>
      </p:sp>
      <p:sp>
        <p:nvSpPr>
          <p:cNvPr id="311" name="Google Shape;311;p35"/>
          <p:cNvSpPr txBox="1"/>
          <p:nvPr/>
        </p:nvSpPr>
        <p:spPr>
          <a:xfrm>
            <a:off x="2065574" y="999124"/>
            <a:ext cx="22315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sp>
        <p:nvSpPr>
          <p:cNvPr id="312" name="Google Shape;312;p35"/>
          <p:cNvSpPr txBox="1"/>
          <p:nvPr/>
        </p:nvSpPr>
        <p:spPr>
          <a:xfrm>
            <a:off x="4148920" y="2395570"/>
            <a:ext cx="16530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endParaRPr lang="fr-FR" sz="1000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1"/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Chez </a:t>
            </a:r>
            <a:r>
              <a:rPr lang="fr-FR" sz="1000" dirty="0" err="1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, nous plaçons l'excellence, la durabilité environnementale et le bien-être animal au cœur de nos actions. Nos valeurs reposent sur la transparence, la collaboration, et l'engagement envers une agriculture éthique.</a:t>
            </a:r>
            <a:endParaRPr sz="700" dirty="0"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20049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372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700" dirty="0"/>
          </a:p>
        </p:txBody>
      </p:sp>
      <p:sp>
        <p:nvSpPr>
          <p:cNvPr id="278" name="Google Shape;278;p34"/>
          <p:cNvSpPr/>
          <p:nvPr/>
        </p:nvSpPr>
        <p:spPr>
          <a:xfrm>
            <a:off x="1032999" y="1734478"/>
            <a:ext cx="3585025" cy="2738063"/>
          </a:xfrm>
          <a:custGeom>
            <a:avLst/>
            <a:gdLst/>
            <a:ahLst/>
            <a:cxnLst/>
            <a:rect l="l" t="t" r="r" b="b"/>
            <a:pathLst>
              <a:path w="7170050" h="5476126" extrusionOk="0">
                <a:moveTo>
                  <a:pt x="0" y="0"/>
                </a:moveTo>
                <a:lnTo>
                  <a:pt x="7170050" y="0"/>
                </a:lnTo>
                <a:lnTo>
                  <a:pt x="7170050" y="5476126"/>
                </a:lnTo>
                <a:lnTo>
                  <a:pt x="0" y="547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5856274" y="791810"/>
            <a:ext cx="2849776" cy="587179"/>
            <a:chOff x="0" y="-57150"/>
            <a:chExt cx="7599403" cy="1565809"/>
          </a:xfrm>
        </p:grpSpPr>
        <p:sp>
          <p:nvSpPr>
            <p:cNvPr id="281" name="Google Shape;281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Recherche ingénieuse</a:t>
              </a:r>
              <a:endParaRPr sz="700" i="1" dirty="0"/>
            </a:p>
          </p:txBody>
        </p:sp>
        <p:sp>
          <p:nvSpPr>
            <p:cNvPr id="282" name="Google Shape;282;p34"/>
            <p:cNvSpPr txBox="1"/>
            <p:nvPr/>
          </p:nvSpPr>
          <p:spPr>
            <a:xfrm>
              <a:off x="0" y="934142"/>
              <a:ext cx="7599403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 err="1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AgroChip</a:t>
              </a: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 repose sur une ingénierie de pointe.</a:t>
              </a:r>
              <a:endParaRPr sz="700" dirty="0"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5856274" y="1842527"/>
            <a:ext cx="2849776" cy="802622"/>
            <a:chOff x="0" y="-57150"/>
            <a:chExt cx="7599403" cy="2140323"/>
          </a:xfrm>
        </p:grpSpPr>
        <p:sp>
          <p:nvSpPr>
            <p:cNvPr id="284" name="Google Shape;284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 l’écoute des éleveurs</a:t>
              </a:r>
              <a:endParaRPr sz="700" i="1" dirty="0"/>
            </a:p>
          </p:txBody>
        </p:sp>
        <p:sp>
          <p:nvSpPr>
            <p:cNvPr id="285" name="Google Shape;285;p34"/>
            <p:cNvSpPr txBox="1"/>
            <p:nvPr/>
          </p:nvSpPr>
          <p:spPr>
            <a:xfrm>
              <a:off x="0" y="934142"/>
              <a:ext cx="7599403" cy="1149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Fournir des informations claires et compréhensibles aux éleveurs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700" dirty="0"/>
            </a:p>
          </p:txBody>
        </p:sp>
      </p:grpSp>
      <p:grpSp>
        <p:nvGrpSpPr>
          <p:cNvPr id="286" name="Google Shape;286;p34"/>
          <p:cNvGrpSpPr/>
          <p:nvPr/>
        </p:nvGrpSpPr>
        <p:grpSpPr>
          <a:xfrm>
            <a:off x="5856274" y="2893244"/>
            <a:ext cx="2849776" cy="587179"/>
            <a:chOff x="0" y="-57150"/>
            <a:chExt cx="7599403" cy="1565808"/>
          </a:xfrm>
        </p:grpSpPr>
        <p:sp>
          <p:nvSpPr>
            <p:cNvPr id="287" name="Google Shape;287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Pratique transparente</a:t>
              </a:r>
              <a:endParaRPr sz="700" i="1" dirty="0"/>
            </a:p>
          </p:txBody>
        </p:sp>
        <p:sp>
          <p:nvSpPr>
            <p:cNvPr id="288" name="Google Shape;288;p34"/>
            <p:cNvSpPr txBox="1"/>
            <p:nvPr/>
          </p:nvSpPr>
          <p:spPr>
            <a:xfrm>
              <a:off x="0" y="934142"/>
              <a:ext cx="7599403" cy="574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La transparence est au cœur de nos valeurs. </a:t>
              </a:r>
              <a:endParaRPr sz="700" dirty="0"/>
            </a:p>
          </p:txBody>
        </p:sp>
      </p:grpSp>
      <p:grpSp>
        <p:nvGrpSpPr>
          <p:cNvPr id="289" name="Google Shape;289;p34"/>
          <p:cNvGrpSpPr/>
          <p:nvPr/>
        </p:nvGrpSpPr>
        <p:grpSpPr>
          <a:xfrm>
            <a:off x="5856274" y="3943961"/>
            <a:ext cx="2849776" cy="802622"/>
            <a:chOff x="0" y="-57150"/>
            <a:chExt cx="7599403" cy="2140322"/>
          </a:xfrm>
        </p:grpSpPr>
        <p:sp>
          <p:nvSpPr>
            <p:cNvPr id="290" name="Google Shape;290;p34"/>
            <p:cNvSpPr txBox="1"/>
            <p:nvPr/>
          </p:nvSpPr>
          <p:spPr>
            <a:xfrm>
              <a:off x="0" y="-57150"/>
              <a:ext cx="5160899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Bien-être animal</a:t>
              </a:r>
              <a:endParaRPr sz="700" i="1" dirty="0"/>
            </a:p>
          </p:txBody>
        </p:sp>
        <p:sp>
          <p:nvSpPr>
            <p:cNvPr id="291" name="Google Shape;291;p34"/>
            <p:cNvSpPr txBox="1"/>
            <p:nvPr/>
          </p:nvSpPr>
          <p:spPr>
            <a:xfrm>
              <a:off x="0" y="934142"/>
              <a:ext cx="7599403" cy="1149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Nos technologies sont conçues pour améliorer leur santé et leur qualité de vie.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700" dirty="0"/>
            </a:p>
          </p:txBody>
        </p:sp>
      </p:grpSp>
      <p:grpSp>
        <p:nvGrpSpPr>
          <p:cNvPr id="292" name="Google Shape;292;p34"/>
          <p:cNvGrpSpPr/>
          <p:nvPr/>
        </p:nvGrpSpPr>
        <p:grpSpPr>
          <a:xfrm>
            <a:off x="5318112" y="762015"/>
            <a:ext cx="304800" cy="304800"/>
            <a:chOff x="0" y="0"/>
            <a:chExt cx="812800" cy="812800"/>
          </a:xfrm>
        </p:grpSpPr>
        <p:sp>
          <p:nvSpPr>
            <p:cNvPr id="293" name="Google Shape;293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34"/>
          <p:cNvGrpSpPr/>
          <p:nvPr/>
        </p:nvGrpSpPr>
        <p:grpSpPr>
          <a:xfrm>
            <a:off x="5318112" y="1818642"/>
            <a:ext cx="304800" cy="304800"/>
            <a:chOff x="0" y="0"/>
            <a:chExt cx="812800" cy="812800"/>
          </a:xfrm>
        </p:grpSpPr>
        <p:sp>
          <p:nvSpPr>
            <p:cNvPr id="296" name="Google Shape;296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34"/>
          <p:cNvGrpSpPr/>
          <p:nvPr/>
        </p:nvGrpSpPr>
        <p:grpSpPr>
          <a:xfrm>
            <a:off x="5318112" y="2875268"/>
            <a:ext cx="304800" cy="304800"/>
            <a:chOff x="0" y="0"/>
            <a:chExt cx="812800" cy="812800"/>
          </a:xfrm>
        </p:grpSpPr>
        <p:sp>
          <p:nvSpPr>
            <p:cNvPr id="299" name="Google Shape;299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34"/>
          <p:cNvGrpSpPr/>
          <p:nvPr/>
        </p:nvGrpSpPr>
        <p:grpSpPr>
          <a:xfrm>
            <a:off x="5318112" y="3931894"/>
            <a:ext cx="304800" cy="304800"/>
            <a:chOff x="0" y="0"/>
            <a:chExt cx="812800" cy="812800"/>
          </a:xfrm>
        </p:grpSpPr>
        <p:sp>
          <p:nvSpPr>
            <p:cNvPr id="302" name="Google Shape;302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" name="Google Shape;304;p3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3" y="1818642"/>
            <a:ext cx="3413200" cy="181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5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9" y="2718016"/>
            <a:ext cx="1315240" cy="13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67" y="2714560"/>
            <a:ext cx="1288060" cy="128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63" y="2690392"/>
            <a:ext cx="1336395" cy="13363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1519380" y="4170731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De Felice</a:t>
            </a:r>
            <a:endParaRPr sz="700" i="1" dirty="0"/>
          </a:p>
        </p:txBody>
      </p:sp>
      <p:sp>
        <p:nvSpPr>
          <p:cNvPr id="333" name="Google Shape;333;p37"/>
          <p:cNvSpPr txBox="1"/>
          <p:nvPr/>
        </p:nvSpPr>
        <p:spPr>
          <a:xfrm>
            <a:off x="7666959" y="4132326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Gantsui</a:t>
            </a:r>
            <a:endParaRPr sz="700" i="1" dirty="0"/>
          </a:p>
        </p:txBody>
      </p:sp>
      <p:sp>
        <p:nvSpPr>
          <p:cNvPr id="335" name="Google Shape;335;p37"/>
          <p:cNvSpPr txBox="1"/>
          <p:nvPr/>
        </p:nvSpPr>
        <p:spPr>
          <a:xfrm>
            <a:off x="97999" y="4170731"/>
            <a:ext cx="131524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Bassemayousse</a:t>
            </a:r>
            <a:endParaRPr sz="700" i="1" dirty="0"/>
          </a:p>
        </p:txBody>
      </p:sp>
      <p:sp>
        <p:nvSpPr>
          <p:cNvPr id="337" name="Google Shape;337;p37"/>
          <p:cNvSpPr txBox="1"/>
          <p:nvPr/>
        </p:nvSpPr>
        <p:spPr>
          <a:xfrm>
            <a:off x="2992361" y="4170733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Brandon</a:t>
            </a:r>
            <a:endParaRPr sz="700" i="1" dirty="0"/>
          </a:p>
        </p:txBody>
      </p:sp>
      <p:sp>
        <p:nvSpPr>
          <p:cNvPr id="339" name="Google Shape;339;p37"/>
          <p:cNvSpPr txBox="1"/>
          <p:nvPr/>
        </p:nvSpPr>
        <p:spPr>
          <a:xfrm>
            <a:off x="2607000" y="521963"/>
            <a:ext cx="38883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Membres</a:t>
            </a:r>
            <a:endParaRPr sz="700" dirty="0"/>
          </a:p>
        </p:txBody>
      </p:sp>
      <p:sp>
        <p:nvSpPr>
          <p:cNvPr id="340" name="Google Shape;340;p37"/>
          <p:cNvSpPr txBox="1"/>
          <p:nvPr/>
        </p:nvSpPr>
        <p:spPr>
          <a:xfrm>
            <a:off x="6811001" y="-819562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63" y="2688237"/>
            <a:ext cx="1331851" cy="1331851"/>
          </a:xfrm>
          <a:prstGeom prst="rect">
            <a:avLst/>
          </a:prstGeom>
        </p:spPr>
      </p:pic>
      <p:sp>
        <p:nvSpPr>
          <p:cNvPr id="17" name="Google Shape;337;p37"/>
          <p:cNvSpPr txBox="1"/>
          <p:nvPr/>
        </p:nvSpPr>
        <p:spPr>
          <a:xfrm>
            <a:off x="4448136" y="417073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Rabarison</a:t>
            </a:r>
            <a:endParaRPr sz="700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63" y="2690623"/>
            <a:ext cx="1336164" cy="13361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49" y="2688237"/>
            <a:ext cx="1345019" cy="1345019"/>
          </a:xfrm>
          <a:prstGeom prst="rect">
            <a:avLst/>
          </a:prstGeom>
        </p:spPr>
      </p:pic>
      <p:sp>
        <p:nvSpPr>
          <p:cNvPr id="20" name="Google Shape;337;p37"/>
          <p:cNvSpPr txBox="1"/>
          <p:nvPr/>
        </p:nvSpPr>
        <p:spPr>
          <a:xfrm>
            <a:off x="6076545" y="417861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Lieske</a:t>
            </a:r>
            <a:endParaRPr sz="700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60050" cy="257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778503"/>
            <a:ext cx="4572000" cy="33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379303" y="3023633"/>
            <a:ext cx="310143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sz="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2505258" y="500432"/>
            <a:ext cx="4399966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sz="700" dirty="0"/>
          </a:p>
        </p:txBody>
      </p:sp>
      <p:sp>
        <p:nvSpPr>
          <p:cNvPr id="148" name="Google Shape;148;p24"/>
          <p:cNvSpPr txBox="1"/>
          <p:nvPr/>
        </p:nvSpPr>
        <p:spPr>
          <a:xfrm>
            <a:off x="3077440" y="2883797"/>
            <a:ext cx="25707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Entreprise</a:t>
            </a:r>
            <a:endParaRPr sz="700" i="1" dirty="0"/>
          </a:p>
        </p:txBody>
      </p:sp>
      <p:sp>
        <p:nvSpPr>
          <p:cNvPr id="151" name="Google Shape;151;p24"/>
          <p:cNvSpPr txBox="1"/>
          <p:nvPr/>
        </p:nvSpPr>
        <p:spPr>
          <a:xfrm>
            <a:off x="1350292" y="3206962"/>
            <a:ext cx="60249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fr-FR" sz="900" dirty="0" err="1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9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 réinvente la manière dont nous comprenons et gérons nos élevages, ouvrant la voie à une nouvelle ère de l'agriculture connectée.</a:t>
            </a:r>
            <a:endParaRPr sz="900" b="0" i="0" u="none" strike="noStrike" cap="none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426" y="0"/>
            <a:ext cx="33091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/>
        </p:nvSpPr>
        <p:spPr>
          <a:xfrm>
            <a:off x="1044844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Phone</a:t>
            </a:r>
            <a:endParaRPr sz="700" i="1"/>
          </a:p>
        </p:txBody>
      </p:sp>
      <p:sp>
        <p:nvSpPr>
          <p:cNvPr id="347" name="Google Shape;347;p38"/>
          <p:cNvSpPr txBox="1"/>
          <p:nvPr/>
        </p:nvSpPr>
        <p:spPr>
          <a:xfrm>
            <a:off x="1044844" y="3030062"/>
            <a:ext cx="1889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123-456-7890</a:t>
            </a:r>
            <a:endParaRPr sz="700" dirty="0"/>
          </a:p>
        </p:txBody>
      </p:sp>
      <p:grpSp>
        <p:nvGrpSpPr>
          <p:cNvPr id="348" name="Google Shape;348;p38"/>
          <p:cNvGrpSpPr/>
          <p:nvPr/>
        </p:nvGrpSpPr>
        <p:grpSpPr>
          <a:xfrm>
            <a:off x="514350" y="2744312"/>
            <a:ext cx="304800" cy="304800"/>
            <a:chOff x="0" y="0"/>
            <a:chExt cx="812800" cy="812800"/>
          </a:xfrm>
        </p:grpSpPr>
        <p:sp>
          <p:nvSpPr>
            <p:cNvPr id="349" name="Google Shape;34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8"/>
          <p:cNvSpPr txBox="1"/>
          <p:nvPr/>
        </p:nvSpPr>
        <p:spPr>
          <a:xfrm>
            <a:off x="7115430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endParaRPr sz="700" i="1"/>
          </a:p>
        </p:txBody>
      </p:sp>
      <p:sp>
        <p:nvSpPr>
          <p:cNvPr id="352" name="Google Shape;352;p38"/>
          <p:cNvSpPr txBox="1"/>
          <p:nvPr/>
        </p:nvSpPr>
        <p:spPr>
          <a:xfrm>
            <a:off x="7115430" y="3030062"/>
            <a:ext cx="1698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contact@agrochip.com</a:t>
            </a:r>
            <a:endParaRPr sz="700" dirty="0"/>
          </a:p>
        </p:txBody>
      </p:sp>
      <p:grpSp>
        <p:nvGrpSpPr>
          <p:cNvPr id="353" name="Google Shape;353;p38"/>
          <p:cNvGrpSpPr/>
          <p:nvPr/>
        </p:nvGrpSpPr>
        <p:grpSpPr>
          <a:xfrm>
            <a:off x="6584937" y="2731612"/>
            <a:ext cx="304800" cy="304800"/>
            <a:chOff x="0" y="0"/>
            <a:chExt cx="812800" cy="812800"/>
          </a:xfrm>
        </p:grpSpPr>
        <p:sp>
          <p:nvSpPr>
            <p:cNvPr id="354" name="Google Shape;354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38"/>
          <p:cNvSpPr txBox="1"/>
          <p:nvPr/>
        </p:nvSpPr>
        <p:spPr>
          <a:xfrm>
            <a:off x="1044844" y="3826669"/>
            <a:ext cx="1028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Address</a:t>
            </a:r>
            <a:endParaRPr sz="700" i="1"/>
          </a:p>
        </p:txBody>
      </p:sp>
      <p:sp>
        <p:nvSpPr>
          <p:cNvPr id="357" name="Google Shape;357;p38"/>
          <p:cNvSpPr txBox="1"/>
          <p:nvPr/>
        </p:nvSpPr>
        <p:spPr>
          <a:xfrm>
            <a:off x="1044844" y="4140994"/>
            <a:ext cx="18891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667 Grove Street, France</a:t>
            </a:r>
            <a:endParaRPr sz="700" dirty="0"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514350" y="3829844"/>
            <a:ext cx="304800" cy="304800"/>
            <a:chOff x="0" y="0"/>
            <a:chExt cx="812800" cy="812800"/>
          </a:xfrm>
        </p:grpSpPr>
        <p:sp>
          <p:nvSpPr>
            <p:cNvPr id="359" name="Google Shape;35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7048755" y="3839369"/>
            <a:ext cx="961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 sz="700" i="1"/>
          </a:p>
        </p:txBody>
      </p:sp>
      <p:sp>
        <p:nvSpPr>
          <p:cNvPr id="362" name="Google Shape;362;p38"/>
          <p:cNvSpPr txBox="1"/>
          <p:nvPr/>
        </p:nvSpPr>
        <p:spPr>
          <a:xfrm>
            <a:off x="7048755" y="4153694"/>
            <a:ext cx="1765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gwenunu.github.io</a:t>
            </a:r>
            <a:endParaRPr sz="700" dirty="0"/>
          </a:p>
        </p:txBody>
      </p:sp>
      <p:sp>
        <p:nvSpPr>
          <p:cNvPr id="366" name="Google Shape;366;p38"/>
          <p:cNvSpPr txBox="1"/>
          <p:nvPr/>
        </p:nvSpPr>
        <p:spPr>
          <a:xfrm>
            <a:off x="514350" y="447675"/>
            <a:ext cx="19755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Contact</a:t>
            </a:r>
            <a:endParaRPr sz="700" dirty="0"/>
          </a:p>
        </p:txBody>
      </p:sp>
      <p:sp>
        <p:nvSpPr>
          <p:cNvPr id="25" name="Google Shape;405;p39"/>
          <p:cNvSpPr/>
          <p:nvPr/>
        </p:nvSpPr>
        <p:spPr>
          <a:xfrm>
            <a:off x="6532385" y="3770149"/>
            <a:ext cx="409904" cy="409904"/>
          </a:xfrm>
          <a:custGeom>
            <a:avLst/>
            <a:gdLst/>
            <a:ahLst/>
            <a:cxnLst/>
            <a:rect l="l" t="t" r="r" b="b"/>
            <a:pathLst>
              <a:path w="819809" h="819809" extrusionOk="0">
                <a:moveTo>
                  <a:pt x="0" y="0"/>
                </a:moveTo>
                <a:lnTo>
                  <a:pt x="819809" y="0"/>
                </a:lnTo>
                <a:lnTo>
                  <a:pt x="819809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C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18" y="0"/>
            <a:ext cx="42110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0"/>
          <p:cNvSpPr txBox="1"/>
          <p:nvPr/>
        </p:nvSpPr>
        <p:spPr>
          <a:xfrm>
            <a:off x="419324" y="1669374"/>
            <a:ext cx="4029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Engageons nous</a:t>
            </a:r>
            <a:endParaRPr sz="700" dirty="0"/>
          </a:p>
        </p:txBody>
      </p:sp>
      <p:sp>
        <p:nvSpPr>
          <p:cNvPr id="424" name="Google Shape;424;p40"/>
          <p:cNvSpPr txBox="1"/>
          <p:nvPr/>
        </p:nvSpPr>
        <p:spPr>
          <a:xfrm>
            <a:off x="419324" y="4248150"/>
            <a:ext cx="40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Merci </a:t>
            </a:r>
            <a:r>
              <a:rPr lang="en" sz="2300" b="1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 votre attention</a:t>
            </a: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! 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0" y="2211860"/>
            <a:ext cx="3286348" cy="18477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93" y="0"/>
            <a:ext cx="4918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14350" y="868454"/>
            <a:ext cx="271653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AgroChip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L’entreprise</a:t>
            </a:r>
            <a:endParaRPr sz="700" dirty="0"/>
          </a:p>
        </p:txBody>
      </p:sp>
      <p:sp>
        <p:nvSpPr>
          <p:cNvPr id="7" name="Google Shape;202;p29"/>
          <p:cNvSpPr txBox="1"/>
          <p:nvPr/>
        </p:nvSpPr>
        <p:spPr>
          <a:xfrm>
            <a:off x="938880" y="3011352"/>
            <a:ext cx="229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Qui sommes nous ?</a:t>
            </a:r>
            <a:endParaRPr sz="700" i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00" y="-2835312"/>
            <a:ext cx="5435101" cy="33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t="-52"/>
          <a:stretch/>
        </p:blipFill>
        <p:spPr>
          <a:xfrm>
            <a:off x="-15240" y="1577340"/>
            <a:ext cx="5678552" cy="361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5970493" y="1760245"/>
            <a:ext cx="4920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fr-FR" sz="3700" b="1" dirty="0" err="1">
                <a:solidFill>
                  <a:srgbClr val="1C3B17"/>
                </a:solidFill>
                <a:latin typeface="Playfair Display"/>
                <a:sym typeface="Playfair Display"/>
              </a:rPr>
              <a:t>AgroChip</a:t>
            </a:r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 : </a:t>
            </a:r>
          </a:p>
          <a:p>
            <a:pPr lvl="0"/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L’entreprise</a:t>
            </a:r>
            <a:endParaRPr lang="fr-FR" sz="700" dirty="0"/>
          </a:p>
        </p:txBody>
      </p:sp>
      <p:sp>
        <p:nvSpPr>
          <p:cNvPr id="8" name="Google Shape;192;p28"/>
          <p:cNvSpPr txBox="1"/>
          <p:nvPr/>
        </p:nvSpPr>
        <p:spPr>
          <a:xfrm>
            <a:off x="6217920" y="3420989"/>
            <a:ext cx="229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Notre objectif</a:t>
            </a:r>
            <a:endParaRPr sz="700" i="1" dirty="0"/>
          </a:p>
        </p:txBody>
      </p:sp>
      <p:sp>
        <p:nvSpPr>
          <p:cNvPr id="9" name="Google Shape;193;p28"/>
          <p:cNvSpPr txBox="1"/>
          <p:nvPr/>
        </p:nvSpPr>
        <p:spPr>
          <a:xfrm>
            <a:off x="6217920" y="3837049"/>
            <a:ext cx="229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L’engagement envers l'innovation et l'amélioration des pratiques agricoles.</a:t>
            </a:r>
            <a:endParaRPr sz="7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1" y="1849850"/>
            <a:ext cx="2167601" cy="189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033" y="1849850"/>
            <a:ext cx="2167600" cy="189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3745482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La puce</a:t>
            </a:r>
            <a:endParaRPr sz="700" i="1" dirty="0"/>
          </a:p>
        </p:txBody>
      </p:sp>
      <p:sp>
        <p:nvSpPr>
          <p:cNvPr id="163" name="Google Shape;163;p25"/>
          <p:cNvSpPr txBox="1"/>
          <p:nvPr/>
        </p:nvSpPr>
        <p:spPr>
          <a:xfrm>
            <a:off x="773024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Problématique</a:t>
            </a:r>
            <a:endParaRPr sz="700" i="1" dirty="0"/>
          </a:p>
        </p:txBody>
      </p:sp>
      <p:sp>
        <p:nvSpPr>
          <p:cNvPr id="166" name="Google Shape;166;p25"/>
          <p:cNvSpPr txBox="1"/>
          <p:nvPr/>
        </p:nvSpPr>
        <p:spPr>
          <a:xfrm>
            <a:off x="6597233" y="3935596"/>
            <a:ext cx="18972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Nos Pratiques</a:t>
            </a:r>
            <a:endParaRPr sz="700" i="1" dirty="0"/>
          </a:p>
        </p:txBody>
      </p:sp>
      <p:sp>
        <p:nvSpPr>
          <p:cNvPr id="168" name="Google Shape;168;p25"/>
          <p:cNvSpPr txBox="1"/>
          <p:nvPr/>
        </p:nvSpPr>
        <p:spPr>
          <a:xfrm>
            <a:off x="549370" y="534228"/>
            <a:ext cx="4805726" cy="92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Contenu</a:t>
            </a:r>
            <a:endParaRPr sz="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0" y="1849850"/>
            <a:ext cx="2305398" cy="189057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7" b="444"/>
          <a:stretch/>
        </p:blipFill>
        <p:spPr>
          <a:xfrm>
            <a:off x="5730240" y="0"/>
            <a:ext cx="34137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Problématique</a:t>
            </a:r>
            <a:endParaRPr sz="700" dirty="0"/>
          </a:p>
        </p:txBody>
      </p:sp>
      <p:sp>
        <p:nvSpPr>
          <p:cNvPr id="176" name="Google Shape;176;p26"/>
          <p:cNvSpPr txBox="1"/>
          <p:nvPr/>
        </p:nvSpPr>
        <p:spPr>
          <a:xfrm>
            <a:off x="2446574" y="999124"/>
            <a:ext cx="15076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</a:t>
            </a:r>
            <a:endParaRPr sz="700" dirty="0"/>
          </a:p>
        </p:txBody>
      </p:sp>
      <p:sp>
        <p:nvSpPr>
          <p:cNvPr id="177" name="Google Shape;177;p26"/>
          <p:cNvSpPr txBox="1"/>
          <p:nvPr/>
        </p:nvSpPr>
        <p:spPr>
          <a:xfrm>
            <a:off x="4025095" y="2395570"/>
            <a:ext cx="16530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Contexte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 b="-2840"/>
          <a:stretch/>
        </p:blipFill>
        <p:spPr>
          <a:xfrm>
            <a:off x="0" y="1254"/>
            <a:ext cx="1821180" cy="52870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5153589" y="440055"/>
            <a:ext cx="360238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Problématique</a:t>
            </a:r>
            <a:endParaRPr sz="700" dirty="0"/>
          </a:p>
        </p:txBody>
      </p:sp>
      <p:sp>
        <p:nvSpPr>
          <p:cNvPr id="184" name="Google Shape;184;p27"/>
          <p:cNvSpPr txBox="1"/>
          <p:nvPr/>
        </p:nvSpPr>
        <p:spPr>
          <a:xfrm>
            <a:off x="6661224" y="2116025"/>
            <a:ext cx="1852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Innovation</a:t>
            </a:r>
            <a:endParaRPr sz="700" dirty="0"/>
          </a:p>
        </p:txBody>
      </p:sp>
      <p:sp>
        <p:nvSpPr>
          <p:cNvPr id="185" name="Google Shape;185;p27"/>
          <p:cNvSpPr txBox="1"/>
          <p:nvPr/>
        </p:nvSpPr>
        <p:spPr>
          <a:xfrm>
            <a:off x="5153589" y="2331588"/>
            <a:ext cx="15076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</a:t>
            </a:r>
            <a:endParaRPr sz="70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34250"/>
          <a:stretch/>
        </p:blipFill>
        <p:spPr>
          <a:xfrm>
            <a:off x="0" y="0"/>
            <a:ext cx="4884420" cy="5143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60"/>
            <a:ext cx="9144003" cy="327273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514350" y="3533775"/>
            <a:ext cx="3396287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L’innovation</a:t>
            </a:r>
            <a:endParaRPr sz="700" dirty="0"/>
          </a:p>
        </p:txBody>
      </p:sp>
      <p:sp>
        <p:nvSpPr>
          <p:cNvPr id="259" name="Google Shape;259;p32"/>
          <p:cNvSpPr txBox="1"/>
          <p:nvPr/>
        </p:nvSpPr>
        <p:spPr>
          <a:xfrm>
            <a:off x="514350" y="4415823"/>
            <a:ext cx="2746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ANNEE</a:t>
            </a:r>
            <a:r>
              <a:rPr lang="en" sz="10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: 2024</a:t>
            </a:r>
            <a:endParaRPr sz="700" i="1" dirty="0"/>
          </a:p>
        </p:txBody>
      </p:sp>
      <p:sp>
        <p:nvSpPr>
          <p:cNvPr id="260" name="Google Shape;260;p32"/>
          <p:cNvSpPr txBox="1"/>
          <p:nvPr/>
        </p:nvSpPr>
        <p:spPr>
          <a:xfrm>
            <a:off x="3800475" y="3609975"/>
            <a:ext cx="49191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Arrivée de la puce AgroChip</a:t>
            </a:r>
            <a:endParaRPr sz="700" dirty="0"/>
          </a:p>
        </p:txBody>
      </p:sp>
      <p:sp>
        <p:nvSpPr>
          <p:cNvPr id="262" name="Google Shape;262;p32"/>
          <p:cNvSpPr txBox="1"/>
          <p:nvPr/>
        </p:nvSpPr>
        <p:spPr>
          <a:xfrm>
            <a:off x="7217250" y="-781225"/>
            <a:ext cx="19269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" y="10047"/>
            <a:ext cx="9110398" cy="5080114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1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6" idx="1"/>
          </p:cNvCxnSpPr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350</Words>
  <Application>Microsoft Office PowerPoint</Application>
  <PresentationFormat>Affichage à l'écran (16:9)</PresentationFormat>
  <Paragraphs>95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Playfair Display</vt:lpstr>
      <vt:lpstr>Calibri</vt:lpstr>
      <vt:lpstr>Playfair Display SemiBold</vt:lpstr>
      <vt:lpstr>Open Sans</vt:lpstr>
      <vt:lpstr>Simple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Kevin LIESKE</cp:lastModifiedBy>
  <cp:revision>33</cp:revision>
  <dcterms:modified xsi:type="dcterms:W3CDTF">2024-01-29T12:49:23Z</dcterms:modified>
</cp:coreProperties>
</file>